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9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  <p:sldId id="283" r:id="rId26"/>
    <p:sldId id="258" r:id="rId27"/>
    <p:sldId id="284" r:id="rId28"/>
    <p:sldId id="259" r:id="rId29"/>
    <p:sldId id="285" r:id="rId30"/>
    <p:sldId id="286" r:id="rId3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DCCDAF-B1B9-4F0C-91DC-6DECDFAA5C53}" v="184" dt="2021-09-15T01:27:57.300"/>
    <p1510:client id="{83934ED3-2F50-2181-5A2F-89B636A2CA99}" v="123" dt="2021-09-15T03:02:47.710"/>
    <p1510:client id="{97CC182F-4D16-46D6-95AE-513D6DC7EF51}" v="1125" dt="2021-09-15T02:41:55.042"/>
    <p1510:client id="{B5DEBE2F-163C-43E1-98BC-F50189A0E666}" v="603" dt="2021-09-15T02:18:38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Clic pentru a edita stilul de subtitlu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73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189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683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27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314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396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291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699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596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4380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501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E8AD-4F80-492A-97A9-79DD5BB5D54F}" type="datetimeFigureOut">
              <a:rPr lang="ro-RO" smtClean="0"/>
              <a:t>15.09.2021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495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ismb.edu.ro/index.php/component/search/?searchword=atesta%20informatica&amp;searchphrase=all&amp;Itemid=10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hailaolimpiada.ro/inscrieri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x5f8kP0PiNUh5igJYVNl0ARqqqH9Usymu96P46Koqeo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cs typeface="Calibri Light"/>
              </a:rPr>
              <a:t>CONSFATUIREA PROFESORILOR DIN BUCUREȘT</a:t>
            </a:r>
            <a:r>
              <a:rPr lang="ro-RO" dirty="0">
                <a:cs typeface="Calibri Light"/>
              </a:rPr>
              <a:t>I</a:t>
            </a:r>
            <a:br>
              <a:rPr lang="ro-RO" dirty="0">
                <a:cs typeface="Calibri Light"/>
              </a:rPr>
            </a:b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o-RO" sz="4400" dirty="0">
                <a:cs typeface="Calibri"/>
              </a:rPr>
              <a:t>INFORMATICĂ ȘI T.I.C.</a:t>
            </a:r>
          </a:p>
          <a:p>
            <a:r>
              <a:rPr lang="ro-RO" sz="4400" dirty="0">
                <a:cs typeface="Calibri"/>
              </a:rPr>
              <a:t>15 SEPTEMBRIE 2021</a:t>
            </a:r>
          </a:p>
        </p:txBody>
      </p:sp>
    </p:spTree>
    <p:extLst>
      <p:ext uri="{BB962C8B-B14F-4D97-AF65-F5344CB8AC3E}">
        <p14:creationId xmlns:p14="http://schemas.microsoft.com/office/powerpoint/2010/main" val="2499791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765E831-FCB8-4A24-B637-1AE331EA3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Ordinul ministrului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educaţiei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nr. 3.410/16.03.2009, privind aprobarea Planurilor-cadru de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învăţământ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pentru clasele a IX-a – a XII-a, filierele teoretică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vocaţională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, cursuri de zi;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Ordinul ministrului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educaţiei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nr. 3.411/16.03.2009, privind aprobarea Planurilor-cadru de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învăţământ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pentru clasa a IX-a, ciclul inferior al liceului, filiera tehnologică,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învăţământ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de zi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învăţământ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seral;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Ordinul ministrului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educaţiei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nr. 3.412/16.03.2009, privind aprobarea Planurilor-cadru de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învăţământ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pentru clasa a X-a,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şcoala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de arte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 meserii, pentru clasa a X-a, ciclul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infe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rior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al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liceului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, filiera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tehnologică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, ruta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directă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de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calificare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,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pentru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clasa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a XI-a,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anul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de completare,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precum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şi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pentru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clasele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a XI-a – a XII-a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şi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a XII-a/a XIII-a,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ciclul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superior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al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liceului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, filiera 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tehnologică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,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cursuri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de zi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şi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orbel"/>
                <a:cs typeface="Calibri" panose="020F0502020204030204"/>
              </a:rPr>
              <a:t> sera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6312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76975DB-89E0-4914-BBE0-853F6E459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0000"/>
              </a:lnSpc>
              <a:spcBef>
                <a:spcPts val="925"/>
              </a:spcBef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OM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nr.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4051/2006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pentru aprobarea planurilor cadru pentru învățământul seral. 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925"/>
              </a:spcBef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Pentru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învăţământul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seral,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filiera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tehnologică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a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liceului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,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prevederile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OM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nr.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4051/2006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cu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privire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la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aprobarea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planurilor-cadru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,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rămân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valabile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pentru clasele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 XI-a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şi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a XII-a,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a XIII-a</a:t>
            </a:r>
            <a:endParaRPr lang="ro-R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17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28E8394-AE97-4AFA-8E36-72E27F5CB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925"/>
              </a:spcBef>
              <a:buNone/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OMEN 3152/2014 privind aprobarea planurilor-cadru de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invăţământ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pentru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învatamantul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profesional de 3 ani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925"/>
              </a:spcBef>
              <a:buNone/>
            </a:pP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925"/>
              </a:spcBef>
              <a:buNone/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OMEN 3218/2014 privind aprobarea planului-cadru de învățământ pentru 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învatamantul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profesional special.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11029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BACE7B1-7987-4C6E-B7D9-390829904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r>
              <a:rPr lang="ro-RO" b="1" u="sng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</a:t>
            </a:r>
            <a:r>
              <a:rPr lang="ro-RO" b="1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gimnazial – disciplina informatică și TIC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V-VIII1. Programele școlare de informatică și TIC, cls. a V-a – a VIII-a aprobate cu OMEN nr. 3393/28.02.2017.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r>
              <a:rPr lang="ro-RO" b="1" u="sng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</a:t>
            </a:r>
            <a:r>
              <a:rPr lang="ro-RO" b="1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– disciplina informatică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IX-a,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profil</a:t>
            </a:r>
            <a:r>
              <a:rPr lang="en-US" dirty="0">
                <a:ea typeface="+mn-lt"/>
                <a:cs typeface="+mn-lt"/>
              </a:rPr>
              <a:t> real, </a:t>
            </a:r>
            <a:r>
              <a:rPr lang="en-US" dirty="0" err="1">
                <a:ea typeface="+mn-lt"/>
                <a:cs typeface="+mn-lt"/>
              </a:rPr>
              <a:t>specializările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m</a:t>
            </a:r>
            <a:r>
              <a:rPr lang="en-US" dirty="0" err="1">
                <a:ea typeface="+mn-lt"/>
                <a:cs typeface="+mn-lt"/>
              </a:rPr>
              <a:t>atematică-informatică</a:t>
            </a:r>
            <a:r>
              <a:rPr lang="ro-RO" dirty="0">
                <a:ea typeface="+mn-lt"/>
                <a:cs typeface="+mn-lt"/>
              </a:rPr>
              <a:t> și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ș</a:t>
            </a:r>
            <a:r>
              <a:rPr lang="en-US" dirty="0" err="1">
                <a:ea typeface="+mn-lt"/>
                <a:cs typeface="+mn-lt"/>
              </a:rPr>
              <a:t>tiinţe</a:t>
            </a:r>
            <a:r>
              <a:rPr lang="en-US" dirty="0">
                <a:ea typeface="+mn-lt"/>
                <a:cs typeface="+mn-lt"/>
              </a:rPr>
              <a:t> ale </a:t>
            </a:r>
            <a:r>
              <a:rPr lang="en-US" dirty="0" err="1">
                <a:ea typeface="+mn-lt"/>
                <a:cs typeface="+mn-lt"/>
              </a:rPr>
              <a:t>naturii</a:t>
            </a:r>
            <a:r>
              <a:rPr lang="ro-RO" dirty="0">
                <a:ea typeface="+mn-lt"/>
                <a:cs typeface="+mn-lt"/>
              </a:rPr>
              <a:t>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vocaţională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profil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militar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specializarea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m</a:t>
            </a:r>
            <a:r>
              <a:rPr lang="en-US" dirty="0" err="1">
                <a:ea typeface="+mn-lt"/>
                <a:cs typeface="+mn-lt"/>
              </a:rPr>
              <a:t>atematică-informatică</a:t>
            </a:r>
            <a:r>
              <a:rPr lang="ro-RO" dirty="0">
                <a:ea typeface="+mn-lt"/>
                <a:cs typeface="+mn-lt"/>
              </a:rPr>
              <a:t>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IX-a,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profil</a:t>
            </a:r>
            <a:r>
              <a:rPr lang="en-US" dirty="0">
                <a:ea typeface="+mn-lt"/>
                <a:cs typeface="+mn-lt"/>
              </a:rPr>
              <a:t> real, special</a:t>
            </a:r>
            <a:r>
              <a:rPr lang="ro-RO" dirty="0" err="1">
                <a:ea typeface="+mn-lt"/>
                <a:cs typeface="+mn-lt"/>
              </a:rPr>
              <a:t>izarea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m</a:t>
            </a:r>
            <a:r>
              <a:rPr lang="en-US" dirty="0" err="1">
                <a:ea typeface="+mn-lt"/>
                <a:cs typeface="+mn-lt"/>
              </a:rPr>
              <a:t>atematică-informatică</a:t>
            </a:r>
            <a:r>
              <a:rPr lang="ro-RO" dirty="0">
                <a:ea typeface="+mn-lt"/>
                <a:cs typeface="+mn-lt"/>
              </a:rPr>
              <a:t> intensiv informatică,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spcBef>
                <a:spcPts val="1200"/>
              </a:spcBef>
              <a:buFont typeface="Wingdings,Sans-Serif"/>
              <a:buChar char="§"/>
            </a:pP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 panose="020F0502020204030204"/>
            </a:endParaRPr>
          </a:p>
        </p:txBody>
      </p:sp>
      <p:sp>
        <p:nvSpPr>
          <p:cNvPr id="2" name="CasetăText 1">
            <a:extLst>
              <a:ext uri="{FF2B5EF4-FFF2-40B4-BE49-F238E27FC236}">
                <a16:creationId xmlns:a16="http://schemas.microsoft.com/office/drawing/2014/main" id="{5E272DFA-B411-4729-9202-BC4E49755F65}"/>
              </a:ext>
            </a:extLst>
          </p:cNvPr>
          <p:cNvSpPr txBox="1"/>
          <p:nvPr/>
        </p:nvSpPr>
        <p:spPr>
          <a:xfrm>
            <a:off x="3619500" y="571500"/>
            <a:ext cx="50927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o-RO" sz="3600" b="1"/>
              <a:t>PROGRAME ȘCOLARE  </a:t>
            </a:r>
            <a:endParaRPr lang="ro-RO" sz="36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6223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3524F2C-B81B-45EC-99B7-926E39E1B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555625"/>
            <a:ext cx="11061700" cy="562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</a:t>
            </a: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– disciplina informatică</a:t>
            </a:r>
            <a:endParaRPr lang="en-US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X-a, 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f</a:t>
            </a:r>
            <a:r>
              <a:rPr lang="en-US">
                <a:ea typeface="+mn-lt"/>
                <a:cs typeface="+mn-lt"/>
              </a:rPr>
              <a:t>iliera teoretică, profil real, specializările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</a:t>
            </a:r>
            <a:endParaRPr lang="ro-RO" dirty="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o-RO">
                <a:ea typeface="+mn-lt"/>
                <a:cs typeface="+mn-lt"/>
              </a:rPr>
              <a:t> și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>
                <a:ea typeface="+mn-lt"/>
                <a:cs typeface="+mn-lt"/>
              </a:rPr>
              <a:t>ș</a:t>
            </a:r>
            <a:r>
              <a:rPr lang="en-US">
                <a:ea typeface="+mn-lt"/>
                <a:cs typeface="+mn-lt"/>
              </a:rPr>
              <a:t>tiinţe ale naturii</a:t>
            </a:r>
            <a:r>
              <a:rPr lang="ro-RO">
                <a:ea typeface="+mn-lt"/>
                <a:cs typeface="+mn-lt"/>
              </a:rPr>
              <a:t>, f</a:t>
            </a:r>
            <a:r>
              <a:rPr lang="en-US">
                <a:ea typeface="+mn-lt"/>
                <a:cs typeface="+mn-lt"/>
              </a:rPr>
              <a:t>iliera vocaţională, profil militar, specializarea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</a:t>
            </a:r>
            <a:r>
              <a:rPr lang="ro-RO">
                <a:ea typeface="+mn-lt"/>
                <a:cs typeface="+mn-lt"/>
              </a:rPr>
              <a:t>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  <a:endParaRPr lang="ro-RO"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X-a, f</a:t>
            </a:r>
            <a:r>
              <a:rPr lang="en-US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profil</a:t>
            </a:r>
            <a:r>
              <a:rPr lang="en-US" dirty="0">
                <a:ea typeface="+mn-lt"/>
                <a:cs typeface="+mn-lt"/>
              </a:rPr>
              <a:t> real, </a:t>
            </a:r>
            <a:r>
              <a:rPr lang="en-US">
                <a:ea typeface="+mn-lt"/>
                <a:cs typeface="+mn-lt"/>
              </a:rPr>
              <a:t>special</a:t>
            </a:r>
            <a:r>
              <a:rPr lang="ro-RO">
                <a:ea typeface="+mn-lt"/>
                <a:cs typeface="+mn-lt"/>
              </a:rPr>
              <a:t>izarea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</a:t>
            </a:r>
            <a:r>
              <a:rPr lang="ro-RO">
                <a:ea typeface="+mn-lt"/>
                <a:cs typeface="+mn-lt"/>
              </a:rPr>
              <a:t>  intensiv  informatică</a:t>
            </a:r>
            <a:r>
              <a:rPr lang="en-US">
                <a:ea typeface="+mn-lt"/>
                <a:cs typeface="+mn-lt"/>
              </a:rPr>
              <a:t>,</a:t>
            </a:r>
            <a:r>
              <a:rPr lang="ro-RO">
                <a:ea typeface="+mn-lt"/>
                <a:cs typeface="+mn-lt"/>
              </a:rPr>
              <a:t>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  <a:endParaRPr lang="ro-R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991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DB86F77-4642-495C-B214-44FA7C257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631825"/>
            <a:ext cx="10452100" cy="5545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 liceal – disciplina informatică</a:t>
            </a:r>
            <a:endParaRPr lang="en-US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XI-a, f</a:t>
            </a:r>
            <a:r>
              <a:rPr lang="en-US">
                <a:ea typeface="+mn-lt"/>
                <a:cs typeface="+mn-lt"/>
              </a:rPr>
              <a:t>iliera teoretică, profil real, specializ</a:t>
            </a:r>
            <a:r>
              <a:rPr lang="ro-RO">
                <a:ea typeface="+mn-lt"/>
                <a:cs typeface="+mn-lt"/>
              </a:rPr>
              <a:t>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atematică-informatică,</a:t>
            </a:r>
            <a:r>
              <a:rPr lang="ro-RO">
                <a:ea typeface="+mn-lt"/>
                <a:cs typeface="+mn-lt"/>
              </a:rPr>
              <a:t> f</a:t>
            </a:r>
            <a:r>
              <a:rPr lang="en-US">
                <a:ea typeface="+mn-lt"/>
                <a:cs typeface="+mn-lt"/>
              </a:rPr>
              <a:t>iliera vocaţională, profil militar, specializarea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</a:t>
            </a:r>
            <a:r>
              <a:rPr lang="ro-RO">
                <a:ea typeface="+mn-lt"/>
                <a:cs typeface="+mn-lt"/>
              </a:rPr>
              <a:t>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XI-a, f</a:t>
            </a:r>
            <a:r>
              <a:rPr lang="en-US">
                <a:ea typeface="+mn-lt"/>
                <a:cs typeface="+mn-lt"/>
              </a:rPr>
              <a:t>iliera teoretică, profil real, special</a:t>
            </a:r>
            <a:r>
              <a:rPr lang="ro-RO">
                <a:ea typeface="+mn-lt"/>
                <a:cs typeface="+mn-lt"/>
              </a:rPr>
              <a:t>izarea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</a:t>
            </a:r>
            <a:r>
              <a:rPr lang="ro-RO">
                <a:ea typeface="+mn-lt"/>
                <a:cs typeface="+mn-lt"/>
              </a:rPr>
              <a:t> intensiv informatică</a:t>
            </a:r>
            <a:r>
              <a:rPr lang="en-US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</a:p>
          <a:p>
            <a:pPr algn="just">
              <a:spcBef>
                <a:spcPts val="1200"/>
              </a:spcBef>
              <a:buFont typeface="Wingdings,Sans-Serif" panose="020B0604020202020204" pitchFamily="34" charset="0"/>
              <a:buChar char="§"/>
            </a:pP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866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D2BF975-93BB-4F7F-848C-B74785B4C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4554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 liceal – disciplina informatică</a:t>
            </a:r>
            <a:endParaRPr lang="en-US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informatică, cls a XII-a, </a:t>
            </a:r>
            <a:endParaRPr lang="ro-RO">
              <a:solidFill>
                <a:schemeClr val="accent6">
                  <a:lumMod val="50000"/>
                </a:schemeClr>
              </a:solidFill>
              <a:highlight>
                <a:srgbClr val="FFFF00"/>
              </a:highlight>
              <a:latin typeface="Arial"/>
              <a:ea typeface="+mn-lt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f</a:t>
            </a:r>
            <a:r>
              <a:rPr lang="en-US">
                <a:ea typeface="+mn-lt"/>
                <a:cs typeface="+mn-lt"/>
              </a:rPr>
              <a:t>iliera teoretică, profil real, specializ</a:t>
            </a:r>
            <a:r>
              <a:rPr lang="ro-RO">
                <a:ea typeface="+mn-lt"/>
                <a:cs typeface="+mn-lt"/>
              </a:rPr>
              <a:t>ările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>
                <a:ea typeface="+mn-lt"/>
                <a:cs typeface="+mn-lt"/>
              </a:rPr>
              <a:t>m</a:t>
            </a:r>
            <a:r>
              <a:rPr lang="en-US">
                <a:ea typeface="+mn-lt"/>
                <a:cs typeface="+mn-lt"/>
              </a:rPr>
              <a:t>atematică-informatică</a:t>
            </a:r>
            <a:r>
              <a:rPr lang="ro-RO">
                <a:ea typeface="+mn-lt"/>
                <a:cs typeface="+mn-lt"/>
              </a:rPr>
              <a:t> și </a:t>
            </a:r>
            <a:r>
              <a:rPr lang="ro-RO" dirty="0">
                <a:ea typeface="+mn-lt"/>
                <a:cs typeface="+mn-lt"/>
              </a:rPr>
              <a:t>m</a:t>
            </a:r>
            <a:r>
              <a:rPr lang="en-US" dirty="0">
                <a:ea typeface="+mn-lt"/>
                <a:cs typeface="+mn-lt"/>
              </a:rPr>
              <a:t>atematică-informatică</a:t>
            </a:r>
            <a:r>
              <a:rPr lang="ro-RO" dirty="0">
                <a:ea typeface="+mn-lt"/>
                <a:cs typeface="+mn-lt"/>
              </a:rPr>
              <a:t> intensiv informatică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f</a:t>
            </a:r>
            <a:r>
              <a:rPr lang="en-US" dirty="0">
                <a:ea typeface="+mn-lt"/>
                <a:cs typeface="+mn-lt"/>
              </a:rPr>
              <a:t>iliera vocaţională, profil militar, specializarea </a:t>
            </a:r>
            <a:r>
              <a:rPr lang="ro-RO" dirty="0">
                <a:ea typeface="+mn-lt"/>
                <a:cs typeface="+mn-lt"/>
              </a:rPr>
              <a:t>m</a:t>
            </a:r>
            <a:r>
              <a:rPr lang="en-US" dirty="0">
                <a:ea typeface="+mn-lt"/>
                <a:cs typeface="+mn-lt"/>
              </a:rPr>
              <a:t>atematică-informatică</a:t>
            </a:r>
            <a:r>
              <a:rPr lang="ro-RO" dirty="0">
                <a:ea typeface="+mn-lt"/>
                <a:cs typeface="+mn-lt"/>
              </a:rPr>
              <a:t>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5099/09.09.2009.</a:t>
            </a:r>
            <a:endParaRPr lang="ro-RO">
              <a:solidFill>
                <a:schemeClr val="bg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19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8E12F7F-3627-4943-8909-8D89D8B9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ro-RO" b="1" u="sng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</a:t>
            </a:r>
            <a:r>
              <a:rPr lang="ro-RO" b="1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– disciplina tehnologia informației și a comunicațiilor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/>
              <a:buChar char="§"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comunicațiilor, cls a IX-a, f</a:t>
            </a:r>
            <a:r>
              <a:rPr lang="en-US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ro-RO" dirty="0">
                <a:ea typeface="+mn-lt"/>
                <a:cs typeface="+mn-lt"/>
              </a:rPr>
              <a:t>toate profilurile și specializările, filiera vocațională, profilurile artistic, sportiv, pedagogic, teologic, ordine </a:t>
            </a:r>
            <a:r>
              <a:rPr lang="ro-RO" err="1">
                <a:ea typeface="+mn-lt"/>
                <a:cs typeface="+mn-lt"/>
              </a:rPr>
              <a:t>şi</a:t>
            </a:r>
            <a:r>
              <a:rPr lang="ro-RO" dirty="0">
                <a:ea typeface="+mn-lt"/>
                <a:cs typeface="+mn-lt"/>
              </a:rPr>
              <a:t> securitate publică (MAI</a:t>
            </a:r>
            <a:r>
              <a:rPr lang="en-US" dirty="0">
                <a:ea typeface="+mn-lt"/>
                <a:cs typeface="+mn-lt"/>
              </a:rPr>
              <a:t>)</a:t>
            </a:r>
            <a:r>
              <a:rPr lang="ro-RO" dirty="0">
                <a:ea typeface="+mn-lt"/>
                <a:cs typeface="+mn-lt"/>
              </a:rPr>
              <a:t>, toate specializările,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/>
              <a:buChar char="§"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comunicațiilor, cls a IX-a, f</a:t>
            </a:r>
            <a:r>
              <a:rPr lang="en-US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tehnologică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ro-RO" dirty="0">
                <a:ea typeface="+mn-lt"/>
                <a:cs typeface="+mn-lt"/>
              </a:rPr>
              <a:t>toate profilurile și specializările,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 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/>
              <a:buChar char="§"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comunicațiilor, cls a IX-a, f</a:t>
            </a:r>
            <a:r>
              <a:rPr lang="en-US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vocaţională</a:t>
            </a:r>
            <a:r>
              <a:rPr lang="ro-RO" dirty="0">
                <a:ea typeface="+mn-lt"/>
                <a:cs typeface="+mn-lt"/>
              </a:rPr>
              <a:t>, profil militar (MApN)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specializarea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matematic</a:t>
            </a:r>
            <a:r>
              <a:rPr lang="ro-RO" dirty="0">
                <a:ea typeface="+mn-lt"/>
                <a:cs typeface="+mn-lt"/>
              </a:rPr>
              <a:t>ă</a:t>
            </a:r>
            <a:r>
              <a:rPr lang="en-US" dirty="0">
                <a:ea typeface="+mn-lt"/>
                <a:cs typeface="+mn-lt"/>
              </a:rPr>
              <a:t>-</a:t>
            </a:r>
            <a:r>
              <a:rPr lang="ro-RO" dirty="0">
                <a:ea typeface="+mn-lt"/>
                <a:cs typeface="+mn-lt"/>
              </a:rPr>
              <a:t>informatică,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4731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7F891F2-8827-4F2D-B7C0-74FE22BC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ro-RO" b="1" u="sng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</a:t>
            </a:r>
            <a:r>
              <a:rPr lang="ro-RO" b="1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  disciplina tehnologia informației și a comunicațiilor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comunicațiilor, cls a X-a, f</a:t>
            </a:r>
            <a:r>
              <a:rPr lang="en-US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ro-RO" dirty="0">
                <a:ea typeface="+mn-lt"/>
                <a:cs typeface="+mn-lt"/>
              </a:rPr>
              <a:t>toate profilurile și specializările, filiera vocațională, profilurile artistic, sportiv, pedagogic, teologic, ordine </a:t>
            </a:r>
            <a:r>
              <a:rPr lang="ro-RO" err="1">
                <a:ea typeface="+mn-lt"/>
                <a:cs typeface="+mn-lt"/>
              </a:rPr>
              <a:t>şi</a:t>
            </a:r>
            <a:r>
              <a:rPr lang="ro-RO" dirty="0">
                <a:ea typeface="+mn-lt"/>
                <a:cs typeface="+mn-lt"/>
              </a:rPr>
              <a:t> securitate publică (MAI</a:t>
            </a:r>
            <a:r>
              <a:rPr lang="en-US" dirty="0">
                <a:ea typeface="+mn-lt"/>
                <a:cs typeface="+mn-lt"/>
              </a:rPr>
              <a:t>)</a:t>
            </a:r>
            <a:r>
              <a:rPr lang="ro-RO" dirty="0">
                <a:ea typeface="+mn-lt"/>
                <a:cs typeface="+mn-lt"/>
              </a:rPr>
              <a:t>, toate specializările, filiera tehnologică, toate profilurile și specializările,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comunicațiilor, cls a X-a, f</a:t>
            </a:r>
            <a:r>
              <a:rPr lang="en-US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vocaţională</a:t>
            </a:r>
            <a:r>
              <a:rPr lang="ro-RO" dirty="0">
                <a:ea typeface="+mn-lt"/>
                <a:cs typeface="+mn-lt"/>
              </a:rPr>
              <a:t>, profil militar (MApN)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specializarea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matematic</a:t>
            </a:r>
            <a:r>
              <a:rPr lang="ro-RO" dirty="0">
                <a:ea typeface="+mn-lt"/>
                <a:cs typeface="+mn-lt"/>
              </a:rPr>
              <a:t>ă</a:t>
            </a:r>
            <a:r>
              <a:rPr lang="en-US" dirty="0">
                <a:ea typeface="+mn-lt"/>
                <a:cs typeface="+mn-lt"/>
              </a:rPr>
              <a:t>-</a:t>
            </a:r>
            <a:r>
              <a:rPr lang="ro-RO" dirty="0">
                <a:ea typeface="+mn-lt"/>
                <a:cs typeface="+mn-lt"/>
              </a:rPr>
              <a:t>informatică,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9850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47AAA49-4258-4382-9C17-D7A1AC168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2625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Invăţământ</a:t>
            </a:r>
            <a:r>
              <a:rPr lang="ro-RO" b="1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- disciplina tehnologia informației și a comunicațiilor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(Tehnoredactare asistată de calculator), cls a XI-a,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profil umanist, specializarea filologie,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(Tehnici de documentare asistată de calculator), cls a XI-a,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teoretică, profil umanist, specializarea științe sociale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 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(Tehnici de documentare asistată de calculator), cls a XI-a,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vocațională, profil ordine și securitate publică (MAI) și profil pedagogic, toate specializările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17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528A820-5D0B-4BD3-A4CF-08B2BBFE4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cs typeface="Calibri Light"/>
              </a:rPr>
              <a:t>REPERE METODOLOGICE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E177BC2-85CA-4A78-AE8D-ED8E6F3B7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97379"/>
            <a:ext cx="10726615" cy="30500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https://www.edu.ro/repere_metodologice_aplicare_curriculum_clasa_IX_an_scolar_2021_2022</a:t>
            </a:r>
            <a:r>
              <a:rPr lang="ro-RO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2320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1029647-0EB7-4F1D-91C6-AD7C4D43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31825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Invăţământ</a:t>
            </a:r>
            <a:r>
              <a:rPr lang="ro-RO" b="1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– disciplina tehnologia informației și a comunicațiilor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(Sisteme de gestiune a bazelor de date), cls a XI-a, f</a:t>
            </a:r>
            <a:r>
              <a:rPr lang="en-US" dirty="0" err="1">
                <a:ea typeface="+mn-lt"/>
                <a:cs typeface="+mn-lt"/>
              </a:rPr>
              <a:t>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teoretică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profil real, specializarea științe ale naturii,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(Sisteme de gestiune a bazelor de date), cls a XI-a, </a:t>
            </a:r>
            <a:r>
              <a:rPr lang="en-US" dirty="0" err="1">
                <a:ea typeface="+mn-lt"/>
                <a:cs typeface="+mn-lt"/>
              </a:rPr>
              <a:t>filiera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vocaţională</a:t>
            </a:r>
            <a:r>
              <a:rPr lang="ro-RO" dirty="0">
                <a:ea typeface="+mn-lt"/>
                <a:cs typeface="+mn-lt"/>
              </a:rPr>
              <a:t>, profil teologic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toate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specializările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 5099/09.09.2009</a:t>
            </a: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248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4AFA08-8109-41EA-9E57-71EF0D3B8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ro-RO" b="1" u="sng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Invăţământ</a:t>
            </a: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– disciplina tehnologia informației și a comunicațiilor</a:t>
            </a:r>
            <a:endParaRPr lang="en-US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,Sans-Serif" panose="020B0604020202020204" pitchFamily="34" charset="0"/>
              <a:buChar char="§"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</a:t>
            </a:r>
            <a:r>
              <a:rPr lang="ro-RO">
                <a:ea typeface="+mn-lt"/>
                <a:cs typeface="+mn-lt"/>
              </a:rPr>
              <a:t>Tehnici de prelucrare audio</a:t>
            </a:r>
            <a:r>
              <a:rPr lang="en-US">
                <a:ea typeface="+mn-lt"/>
                <a:cs typeface="+mn-lt"/>
              </a:rPr>
              <a:t>-</a:t>
            </a:r>
            <a:r>
              <a:rPr lang="en-US" err="1">
                <a:ea typeface="+mn-lt"/>
                <a:cs typeface="+mn-lt"/>
              </a:rPr>
              <a:t>vizual</a:t>
            </a:r>
            <a:r>
              <a:rPr lang="ro-RO" dirty="0">
                <a:ea typeface="+mn-lt"/>
                <a:cs typeface="+mn-lt"/>
              </a:rPr>
              <a:t>ă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), cls a XI-a, </a:t>
            </a:r>
            <a:r>
              <a:rPr lang="en-US" err="1">
                <a:ea typeface="+mn-lt"/>
                <a:cs typeface="+mn-lt"/>
              </a:rPr>
              <a:t>filiera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vocaţională</a:t>
            </a:r>
            <a:r>
              <a:rPr lang="ro-RO" dirty="0">
                <a:ea typeface="+mn-lt"/>
                <a:cs typeface="+mn-lt"/>
              </a:rPr>
              <a:t>, profil </a:t>
            </a:r>
            <a:r>
              <a:rPr lang="ro-RO">
                <a:ea typeface="+mn-lt"/>
                <a:cs typeface="+mn-lt"/>
              </a:rPr>
              <a:t>artistic</a:t>
            </a:r>
            <a:r>
              <a:rPr lang="en-US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specializările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muzică</a:t>
            </a:r>
            <a:r>
              <a:rPr lang="en-US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arta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actorului</a:t>
            </a:r>
            <a:r>
              <a:rPr lang="en-US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coregrafie</a:t>
            </a:r>
            <a:r>
              <a:rPr lang="ro-RO" dirty="0">
                <a:ea typeface="+mn-lt"/>
                <a:cs typeface="+mn-lt"/>
              </a:rPr>
              <a:t>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 5099/09.09.2009</a:t>
            </a:r>
            <a:endParaRPr lang="ro-RO" dirty="0"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</a:t>
            </a: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liceal – disciplina procesarea computerizată a imaginii</a:t>
            </a:r>
            <a:endParaRPr lang="ro-RO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p</a:t>
            </a:r>
            <a:r>
              <a:rPr lang="ro-RO" dirty="0">
                <a:ea typeface="+mn-lt"/>
                <a:cs typeface="+mn-lt"/>
              </a:rPr>
              <a:t>rocesarea computerizată a imaginii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, cls a XI-a, </a:t>
            </a:r>
            <a:r>
              <a:rPr lang="ro-RO">
                <a:ea typeface="+mn-lt"/>
                <a:cs typeface="+mn-lt"/>
              </a:rPr>
              <a:t>filiera </a:t>
            </a:r>
            <a:r>
              <a:rPr lang="ro-RO" err="1">
                <a:ea typeface="+mn-lt"/>
                <a:cs typeface="+mn-lt"/>
              </a:rPr>
              <a:t>vocaţională</a:t>
            </a:r>
            <a:r>
              <a:rPr lang="ro-RO" dirty="0">
                <a:ea typeface="+mn-lt"/>
                <a:cs typeface="+mn-lt"/>
              </a:rPr>
              <a:t>, profil artistic, specializările arhitectură, arte ambientale, design, arte plastice, arte decorative</a:t>
            </a:r>
            <a:r>
              <a:rPr lang="en-US" dirty="0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 err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 dirty="0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9161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A065F82-8DDF-413C-AB6B-C39D2B134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 liceal – disciplina tehnologia informației și a comunicațiilor</a:t>
            </a:r>
            <a:endParaRPr lang="ro-RO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(Tehnoredactare asistată de calculator), cls a XII-a, f</a:t>
            </a:r>
            <a:r>
              <a:rPr lang="en-US">
                <a:ea typeface="+mn-lt"/>
                <a:cs typeface="+mn-lt"/>
              </a:rPr>
              <a:t>iliera teoretică,</a:t>
            </a:r>
            <a:r>
              <a:rPr lang="ro-RO">
                <a:ea typeface="+mn-lt"/>
                <a:cs typeface="+mn-lt"/>
              </a:rPr>
              <a:t> profil umanist, specializarea filologie,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 5099/09.09.2009</a:t>
            </a:r>
            <a:endParaRPr lang="ro-RO"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(Tehnici de documentare asistată de calculator), cls a XII-a, f</a:t>
            </a:r>
            <a:r>
              <a:rPr lang="en-US">
                <a:ea typeface="+mn-lt"/>
                <a:cs typeface="+mn-lt"/>
              </a:rPr>
              <a:t>iliera </a:t>
            </a:r>
            <a:r>
              <a:rPr lang="ro-RO">
                <a:ea typeface="+mn-lt"/>
                <a:cs typeface="+mn-lt"/>
              </a:rPr>
              <a:t>teoretică, profil umanist, specializarea științe sociale</a:t>
            </a:r>
            <a:r>
              <a:rPr lang="en-US">
                <a:ea typeface="+mn-lt"/>
                <a:cs typeface="+mn-lt"/>
              </a:rPr>
              <a:t>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filiera vocaţională</a:t>
            </a:r>
            <a:r>
              <a:rPr lang="ro-RO">
                <a:ea typeface="+mn-lt"/>
                <a:cs typeface="+mn-lt"/>
              </a:rPr>
              <a:t>, profil ordine şi securitate publică şi profil pedagogic, toate specializările,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5733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id="{871149F3-683A-4E9D-8EC4-5D5401E7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 liceal – disciplina tehnologia informației și a comunicațiilor</a:t>
            </a:r>
            <a:endParaRPr lang="en-US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(Sisteme de gestiune a bazelor de date), cls a XII-a, f</a:t>
            </a:r>
            <a:r>
              <a:rPr lang="en-US">
                <a:ea typeface="+mn-lt"/>
                <a:cs typeface="+mn-lt"/>
              </a:rPr>
              <a:t>iliera teoretică,</a:t>
            </a:r>
            <a:r>
              <a:rPr lang="ro-RO">
                <a:ea typeface="+mn-lt"/>
                <a:cs typeface="+mn-lt"/>
              </a:rPr>
              <a:t> profil real, specializarea științe ale naturii, </a:t>
            </a:r>
            <a:r>
              <a:rPr lang="en-US">
                <a:ea typeface="+mn-lt"/>
                <a:cs typeface="+mn-lt"/>
              </a:rPr>
              <a:t>filiera vocaţională</a:t>
            </a:r>
            <a:r>
              <a:rPr lang="ro-RO">
                <a:ea typeface="+mn-lt"/>
                <a:cs typeface="+mn-lt"/>
              </a:rPr>
              <a:t>, profil teologic</a:t>
            </a:r>
            <a:r>
              <a:rPr lang="en-US">
                <a:ea typeface="+mn-lt"/>
                <a:cs typeface="+mn-lt"/>
              </a:rPr>
              <a:t>, toate specializările,</a:t>
            </a:r>
            <a:r>
              <a:rPr lang="ro-RO" dirty="0">
                <a:ea typeface="+mn-lt"/>
                <a:cs typeface="+mn-lt"/>
              </a:rPr>
              <a:t>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  <a:endParaRPr lang="ro-RO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1111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144061D-2FBA-42A2-856B-3F39E7382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o-RO" b="1" u="sng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Învăţământ liceal – disciplina tehnologia informației și a comunicațiilor</a:t>
            </a:r>
            <a:endParaRPr lang="en-US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</a:t>
            </a:r>
            <a:r>
              <a:rPr lang="ro-RO">
                <a:ea typeface="+mn-lt"/>
                <a:cs typeface="+mn-lt"/>
              </a:rPr>
              <a:t>Tehnici de prelucrare audio</a:t>
            </a:r>
            <a:r>
              <a:rPr lang="en-US">
                <a:ea typeface="+mn-lt"/>
                <a:cs typeface="+mn-lt"/>
              </a:rPr>
              <a:t>-vizual</a:t>
            </a:r>
            <a:r>
              <a:rPr lang="ro-RO">
                <a:ea typeface="+mn-lt"/>
                <a:cs typeface="+mn-lt"/>
              </a:rPr>
              <a:t>ă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), cls a XII-a, </a:t>
            </a:r>
            <a:r>
              <a:rPr lang="en-US">
                <a:ea typeface="+mn-lt"/>
                <a:cs typeface="+mn-lt"/>
              </a:rPr>
              <a:t>filiera vocaţională</a:t>
            </a:r>
            <a:r>
              <a:rPr lang="ro-RO">
                <a:ea typeface="+mn-lt"/>
                <a:cs typeface="+mn-lt"/>
              </a:rPr>
              <a:t>, profil artistic</a:t>
            </a:r>
            <a:r>
              <a:rPr lang="en-US">
                <a:ea typeface="+mn-lt"/>
                <a:cs typeface="+mn-lt"/>
              </a:rPr>
              <a:t>, specializările muzică, arta actorului,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ea typeface="+mn-lt"/>
                <a:cs typeface="+mn-lt"/>
              </a:rPr>
              <a:t>Nr. 5099/09.09.2009</a:t>
            </a:r>
            <a:endParaRPr lang="ro-RO">
              <a:ea typeface="+mn-lt"/>
              <a:cs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Programa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tehnologia informației și a comunicațiilor (Tehnici de prelucrare audio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-vizual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ă),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clasele a XI-a şi a XII-a ruta direct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ă de calificare profesională, clasa a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clasele a XII-a şi a XIII-a ruta progresivă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de calificare profesională,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filiera tehnologică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, toate profilurile şi specializările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,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aprobată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prin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O.M. 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Nr. 5099/09.09.2009</a:t>
            </a:r>
            <a:endParaRPr lang="ro-RO">
              <a:solidFill>
                <a:schemeClr val="accent6">
                  <a:lumMod val="5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1244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7E58CF4-18A4-485B-812B-BBEEE8867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682625"/>
            <a:ext cx="10718800" cy="5494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o-RO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Metodologia privind dezvoltarea curriculumului la decizia școlii aprobată prin OME nr. 3128/2021, 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elaborată în cadrul proiectului CRED, este inovativă în raport cu vechea metodologie din următoarele perspective: </a:t>
            </a:r>
            <a:endParaRPr lang="en-US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o-RO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Oferă un cadru unitar de reglementare la nivel național cu privire la regimul curriculumului la decizia școlii,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ro-RO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Stabilește tipurile de opționale care pot fi incluse în curriculumul la decizia școlii,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ro-RO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Stabilește explicit care sunt principiile şi reperele de propunere și de alegere a curriculumului la decizia școlii,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ro-RO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Stabilește în mod coerent procedurile de constituire a ofertei și de alegere a curriculumului la decizia școlii, de elaborare și de avizare a programelor,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ro-RO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Repune decizia elevului și a familiei în centrul întregului proces de decizie,  oferind școlilor reperele necesare pentru a organiza în mod riguros acest proces,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endParaRPr lang="ro-RO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ro-RO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Aduce în plus un set de proceduri de monitorizare și evaluare a implementării CDS la nivelul fiecărei unități de învățământ</a:t>
            </a: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7645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BFD410B-E30E-4F79-842E-5D59184C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cs typeface="Calibri Light"/>
              </a:rPr>
              <a:t>ATESTAT INFORMATICA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6999EA7-506E-434B-A372-1A2DCE9BD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o-RO" dirty="0">
                <a:solidFill>
                  <a:srgbClr val="FF0000"/>
                </a:solidFill>
                <a:ea typeface="+mn-lt"/>
                <a:cs typeface="+mn-lt"/>
              </a:rPr>
              <a:t>SUBIECTELE PROBEI PRACTICE SUNT POSTATE PE SITE-UL I.S.M.B.</a:t>
            </a:r>
          </a:p>
          <a:p>
            <a:pPr marL="0" indent="0">
              <a:buNone/>
            </a:pP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o-RO" dirty="0">
                <a:ea typeface="+mn-lt"/>
                <a:cs typeface="+mn-lt"/>
                <a:hlinkClick r:id="rId2"/>
              </a:rPr>
              <a:t>http://ismb.edu.ro/index.php/component/search/?searchword=atesta%20informatica&amp;searchphrase=all&amp;Itemid=101</a:t>
            </a: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4204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91C99E4-F3D3-477E-ADB0-36A50EFAA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339725"/>
            <a:ext cx="10528300" cy="58372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ro-RO" b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OME nr. 5151/30.08.2021, privind organizarea și desfășurarea examenului național de bacalaureat – 2022</a:t>
            </a:r>
            <a:endParaRPr lang="en-US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spcBef>
                <a:spcPts val="1200"/>
              </a:spcBef>
            </a:pPr>
            <a:endParaRPr lang="en-US">
              <a:ea typeface="+mn-lt"/>
              <a:cs typeface="+mn-lt"/>
            </a:endParaRP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43E61087-9C73-43CB-A3E6-468D34930616}"/>
              </a:ext>
            </a:extLst>
          </p:cNvPr>
          <p:cNvSpPr txBox="1"/>
          <p:nvPr/>
        </p:nvSpPr>
        <p:spPr>
          <a:xfrm>
            <a:off x="825500" y="1435100"/>
            <a:ext cx="102489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ro-RO">
                <a:solidFill>
                  <a:srgbClr val="385723"/>
                </a:solidFill>
                <a:cs typeface="Arial"/>
              </a:rPr>
              <a:t>Programa de bacalaureat pentru evaluarea competențelor digitale, valabilă în sesiunile examenului național de bacalaureat din anul 2022, este prevăzută în anexa nr. 2 la Ordinul ministrului educației naționale nr. 4.923/2013 privind organizarea și desfășurarea examenului de bacalaureat național — 2014.</a:t>
            </a:r>
            <a:r>
              <a:rPr lang="ro-RO">
                <a:cs typeface="Arial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10593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E0FEB00-E060-4544-8AC8-943D7D0E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cs typeface="Calibri Light"/>
              </a:rPr>
              <a:t>CENTRUL DE EXCELENȚĂ ÎN PROGRAMARE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C21550D-001B-4982-A8F1-89BB4AC6F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o-RO">
                <a:cs typeface="Calibri" panose="020F0502020204030204"/>
              </a:rPr>
              <a:t>INSCRIEREA ELEVILOR SE FACE PE SITE-UL HAI LA OLIMPIADA</a:t>
            </a:r>
          </a:p>
          <a:p>
            <a:pPr marL="0" indent="0">
              <a:buNone/>
            </a:pPr>
            <a:endParaRPr lang="ro-RO" dirty="0">
              <a:cs typeface="Calibri" panose="020F0502020204030204"/>
            </a:endParaRPr>
          </a:p>
          <a:p>
            <a:pPr marL="0" indent="0">
              <a:buNone/>
            </a:pPr>
            <a:r>
              <a:rPr lang="ro-RO" dirty="0">
                <a:ea typeface="+mn-lt"/>
                <a:cs typeface="+mn-lt"/>
                <a:hlinkClick r:id="rId2"/>
              </a:rPr>
              <a:t>https://hailaolimpiada.ro/inscrieri/</a:t>
            </a:r>
            <a:endParaRPr lang="ro-RO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r>
              <a:rPr lang="ro-RO">
                <a:cs typeface="Calibri" panose="020F0502020204030204"/>
              </a:rPr>
              <a:t>CURSURILE SE DESFAȘOARĂ</a:t>
            </a:r>
            <a:r>
              <a:rPr lang="ro-RO" dirty="0">
                <a:cs typeface="Calibri"/>
              </a:rPr>
              <a:t>  ONLINE, ÎN</a:t>
            </a:r>
            <a:r>
              <a:rPr lang="ro-RO">
                <a:cs typeface="Calibri" panose="020F0502020204030204"/>
              </a:rPr>
              <a:t> ZILELE DE </a:t>
            </a:r>
            <a:r>
              <a:rPr lang="ro-RO" dirty="0">
                <a:cs typeface="Calibri"/>
              </a:rPr>
              <a:t>SÂMBĂTĂ.</a:t>
            </a:r>
            <a:endParaRPr lang="ro-RO">
              <a:cs typeface="Calibri" panose="020F0502020204030204"/>
            </a:endParaRPr>
          </a:p>
          <a:p>
            <a:pPr marL="0" indent="0">
              <a:buNone/>
            </a:pPr>
            <a:endParaRPr lang="ro-RO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7967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9B720F3-B53E-4976-AF9B-A2425830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cs typeface="Calibri Light"/>
              </a:rPr>
              <a:t>BAZA DE DATE PROFESORI 2021</a:t>
            </a:r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30AE1BA-7312-4409-BA48-D25F50806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6906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o-RO" dirty="0">
                <a:ea typeface="+mn-lt"/>
                <a:cs typeface="+mn-lt"/>
                <a:hlinkClick r:id="rId2"/>
              </a:rPr>
              <a:t>https://docs.google.com/spreadsheets/d/1x5f8kP0PiNUh5igJYVNl0ARqqqH9Usymu96P46Koqeo/edit?usp=sharing</a:t>
            </a: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r>
              <a:rPr lang="ro-RO" sz="4400" b="1" dirty="0">
                <a:solidFill>
                  <a:srgbClr val="FF0000"/>
                </a:solidFill>
                <a:cs typeface="Calibri"/>
              </a:rPr>
              <a:t>TERMEN: 4 OCTOMBRIE 2021</a:t>
            </a:r>
          </a:p>
          <a:p>
            <a:pPr marL="0" indent="0">
              <a:buNone/>
            </a:pPr>
            <a:r>
              <a:rPr lang="ro-RO" sz="3200" dirty="0">
                <a:cs typeface="Calibri"/>
              </a:rPr>
              <a:t>https://www.cncv.ro/resurse-educationale/     Fise de lucru TIC</a:t>
            </a:r>
          </a:p>
          <a:p>
            <a:pPr marL="0" indent="0">
              <a:buNone/>
            </a:pPr>
            <a:endParaRPr lang="ro-RO" sz="4400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097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8D33142-2959-418B-BB26-1B293111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algn="ctr">
              <a:spcBef>
                <a:spcPts val="1200"/>
              </a:spcBef>
            </a:pPr>
            <a:r>
              <a:rPr lang="ro-RO" b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Ce reprezintă?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spcBef>
                <a:spcPts val="1200"/>
              </a:spcBef>
            </a:pP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Reperele metodologice reprezintă materiale de sprijin având titlu de recomandare, fără a reprezenta o abordare exhaustivă sau prescriptivă/obligatorie. Fiecare profesor va reflecta asupra propriului demers, în vederea stabilirii acțiunilor necesare pentru planificarea, proiectarea și desfășurarea procesului didactic în anul școlar 2021-2022. </a:t>
            </a:r>
            <a:endParaRPr lang="en-US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spcBef>
                <a:spcPts val="1200"/>
              </a:spcBef>
            </a:pPr>
            <a:r>
              <a:rPr lang="ro-RO" b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Ce conțin?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spcBef>
                <a:spcPts val="1200"/>
              </a:spcBef>
            </a:pP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Reperele metodologice pentru aplicarea curriculumului la clasa a IX-a, la disciplina informatică, respectiv la disciplina tehnologia informației și a comunicațiilor,</a:t>
            </a:r>
            <a:r>
              <a:rPr lang="ro-RO" i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ro-RO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în anul școlar 2021-2022, sunt structurate pe </a:t>
            </a:r>
            <a:r>
              <a:rPr lang="ro-RO" b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patru secțiuni.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0866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9B720F3-B53E-4976-AF9B-A2425830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400" dirty="0">
                <a:cs typeface="Calibri"/>
              </a:rPr>
              <a:t>Fișe de lucru T.I.C.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30AE1BA-7312-4409-BA48-D25F50806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5733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endParaRPr lang="ro-RO" dirty="0">
              <a:cs typeface="Calibri"/>
            </a:endParaRPr>
          </a:p>
          <a:p>
            <a:pPr marL="0" indent="0">
              <a:buNone/>
            </a:pPr>
            <a:r>
              <a:rPr lang="ro-RO" sz="3200" dirty="0">
                <a:cs typeface="Calibri"/>
              </a:rPr>
              <a:t>https://www.cncv.ro/resurse-educationale/</a:t>
            </a:r>
          </a:p>
          <a:p>
            <a:pPr marL="0" indent="0">
              <a:buNone/>
            </a:pPr>
            <a:endParaRPr lang="ro-RO" sz="4400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468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4DA6424-2062-4369-A8C4-9D996E16E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708025"/>
            <a:ext cx="10731500" cy="5608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o-RO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Secțiunea 1. 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ro-RO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Planificarea calendaristică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algn="just">
              <a:spcBef>
                <a:spcPts val="1200"/>
              </a:spcBef>
            </a:pPr>
            <a:r>
              <a:rPr lang="ro-RO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Analiza comparată a programei clasei a IX-a a disciplinei Informatică/Tehnologia informației și a comunicațiilor cu programele școlare ale </a:t>
            </a:r>
            <a:r>
              <a:rPr lang="en-US" dirty="0" err="1">
                <a:ea typeface="+mn-lt"/>
                <a:cs typeface="+mn-lt"/>
              </a:rPr>
              <a:t>disciplin</a:t>
            </a:r>
            <a:r>
              <a:rPr lang="ro-RO" dirty="0">
                <a:ea typeface="+mn-lt"/>
                <a:cs typeface="+mn-lt"/>
              </a:rPr>
              <a:t>ei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Informatică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și</a:t>
            </a:r>
            <a:r>
              <a:rPr lang="en-US" dirty="0">
                <a:ea typeface="+mn-lt"/>
                <a:cs typeface="+mn-lt"/>
              </a:rPr>
              <a:t> TIC, </a:t>
            </a:r>
            <a:r>
              <a:rPr lang="ro-RO" dirty="0">
                <a:ea typeface="+mn-lt"/>
                <a:cs typeface="+mn-lt"/>
              </a:rPr>
              <a:t>cu scopul </a:t>
            </a:r>
            <a:r>
              <a:rPr lang="en-US" dirty="0" err="1">
                <a:ea typeface="+mn-lt"/>
                <a:cs typeface="+mn-lt"/>
              </a:rPr>
              <a:t>identific</a:t>
            </a:r>
            <a:r>
              <a:rPr lang="ro-RO" dirty="0" err="1">
                <a:ea typeface="+mn-lt"/>
                <a:cs typeface="+mn-lt"/>
              </a:rPr>
              <a:t>ării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și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relațion</a:t>
            </a:r>
            <a:r>
              <a:rPr lang="ro-RO" dirty="0" err="1">
                <a:ea typeface="+mn-lt"/>
                <a:cs typeface="+mn-lt"/>
              </a:rPr>
              <a:t>ării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competențelor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specifice</a:t>
            </a:r>
            <a:r>
              <a:rPr lang="ro-RO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pentru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proiectarea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activității</a:t>
            </a:r>
            <a:r>
              <a:rPr lang="en-US" dirty="0">
                <a:ea typeface="+mn-lt"/>
                <a:cs typeface="+mn-lt"/>
              </a:rPr>
              <a:t> din </a:t>
            </a:r>
            <a:r>
              <a:rPr lang="en-US" dirty="0" err="1">
                <a:ea typeface="+mn-lt"/>
                <a:cs typeface="+mn-lt"/>
              </a:rPr>
              <a:t>noul</a:t>
            </a:r>
            <a:r>
              <a:rPr lang="en-US" dirty="0">
                <a:ea typeface="+mn-lt"/>
                <a:cs typeface="+mn-lt"/>
              </a:rPr>
              <a:t> an </a:t>
            </a:r>
            <a:r>
              <a:rPr lang="en-US" dirty="0" err="1">
                <a:ea typeface="+mn-lt"/>
                <a:cs typeface="+mn-lt"/>
              </a:rPr>
              <a:t>școlar</a:t>
            </a:r>
            <a:r>
              <a:rPr lang="en-US" dirty="0">
                <a:ea typeface="+mn-lt"/>
                <a:cs typeface="+mn-lt"/>
              </a:rPr>
              <a:t>.</a:t>
            </a:r>
            <a:r>
              <a:rPr lang="ro-RO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algn="just">
              <a:spcBef>
                <a:spcPts val="1200"/>
              </a:spcBef>
            </a:pPr>
            <a:r>
              <a:rPr lang="ro-RO" dirty="0">
                <a:ea typeface="+mn-lt"/>
                <a:cs typeface="+mn-lt"/>
              </a:rPr>
              <a:t>Materialul indică posibilele corespondențe directe între competențele specifice aferente programelor școlare din gimnaziu și competențele specifice precizate în programa clasei a IX-a și, de asemenea, face recomandări privind realizarea planificării calendaristice.</a:t>
            </a:r>
            <a:endParaRPr lang="en-US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35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F164434-DDD1-4591-A96D-994E48209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339725"/>
            <a:ext cx="10807700" cy="58372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o-RO" b="1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Secțiunea 2.</a:t>
            </a:r>
            <a:endParaRPr lang="ro-RO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ro-RO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Evaluarea gradului de achiziție a competențelor din gimnaziu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ro-RO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2.A </a:t>
            </a:r>
            <a:r>
              <a:rPr lang="en-US" b="1" err="1">
                <a:ea typeface="+mn-lt"/>
                <a:cs typeface="+mn-lt"/>
              </a:rPr>
              <a:t>Recomandări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pentru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realizarea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evaluării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inițiale</a:t>
            </a:r>
            <a:endParaRPr lang="ro-RO" err="1"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err="1">
                <a:ea typeface="+mn-lt"/>
                <a:cs typeface="+mn-lt"/>
              </a:rPr>
              <a:t>Pentru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cerințele</a:t>
            </a:r>
            <a:r>
              <a:rPr lang="en-US" dirty="0">
                <a:ea typeface="+mn-lt"/>
                <a:cs typeface="+mn-lt"/>
              </a:rPr>
              <a:t> care </a:t>
            </a:r>
            <a:r>
              <a:rPr lang="en-US" err="1">
                <a:ea typeface="+mn-lt"/>
                <a:cs typeface="+mn-lt"/>
              </a:rPr>
              <a:t>vizează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și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elemente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specifice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unor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versiuni</a:t>
            </a:r>
            <a:r>
              <a:rPr lang="en-US" dirty="0">
                <a:ea typeface="+mn-lt"/>
                <a:cs typeface="+mn-lt"/>
              </a:rPr>
              <a:t> de software</a:t>
            </a:r>
            <a:r>
              <a:rPr lang="ro-RO" dirty="0">
                <a:ea typeface="+mn-lt"/>
                <a:cs typeface="+mn-lt"/>
              </a:rPr>
              <a:t>/limbaje de programare</a:t>
            </a:r>
            <a:r>
              <a:rPr lang="en-US" dirty="0">
                <a:ea typeface="+mn-lt"/>
                <a:cs typeface="+mn-lt"/>
              </a:rPr>
              <a:t>, se </a:t>
            </a:r>
            <a:r>
              <a:rPr lang="en-US" err="1">
                <a:ea typeface="+mn-lt"/>
                <a:cs typeface="+mn-lt"/>
              </a:rPr>
              <a:t>recomandă</a:t>
            </a:r>
            <a:r>
              <a:rPr lang="en-US" dirty="0">
                <a:ea typeface="+mn-lt"/>
                <a:cs typeface="+mn-lt"/>
              </a:rPr>
              <a:t> ca </a:t>
            </a:r>
            <a:r>
              <a:rPr lang="ro-RO" dirty="0">
                <a:ea typeface="+mn-lt"/>
                <a:cs typeface="+mn-lt"/>
              </a:rPr>
              <a:t>în cadrul evaluării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inițial</a:t>
            </a:r>
            <a:r>
              <a:rPr lang="ro-RO" dirty="0">
                <a:ea typeface="+mn-lt"/>
                <a:cs typeface="+mn-lt"/>
              </a:rPr>
              <a:t>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să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ro-RO" dirty="0">
                <a:ea typeface="+mn-lt"/>
                <a:cs typeface="+mn-lt"/>
              </a:rPr>
              <a:t>se </a:t>
            </a:r>
            <a:r>
              <a:rPr lang="en-US" err="1">
                <a:ea typeface="+mn-lt"/>
                <a:cs typeface="+mn-lt"/>
              </a:rPr>
              <a:t>abordeze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toate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aceste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versiuni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studiate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err="1">
                <a:ea typeface="+mn-lt"/>
                <a:cs typeface="+mn-lt"/>
              </a:rPr>
              <a:t>utilizate</a:t>
            </a:r>
            <a:r>
              <a:rPr lang="en-US" dirty="0">
                <a:ea typeface="+mn-lt"/>
                <a:cs typeface="+mn-lt"/>
              </a:rPr>
              <a:t> pe </a:t>
            </a:r>
            <a:r>
              <a:rPr lang="en-US" err="1">
                <a:ea typeface="+mn-lt"/>
                <a:cs typeface="+mn-lt"/>
              </a:rPr>
              <a:t>parcursul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gimnaziului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elevii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clasei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cărora</a:t>
            </a:r>
            <a:r>
              <a:rPr lang="en-US" dirty="0">
                <a:ea typeface="+mn-lt"/>
                <a:cs typeface="+mn-lt"/>
              </a:rPr>
              <a:t> li se </a:t>
            </a:r>
            <a:r>
              <a:rPr lang="en-US" err="1">
                <a:ea typeface="+mn-lt"/>
                <a:cs typeface="+mn-lt"/>
              </a:rPr>
              <a:t>adresează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err="1">
                <a:ea typeface="+mn-lt"/>
                <a:cs typeface="+mn-lt"/>
              </a:rPr>
              <a:t>urmând</a:t>
            </a:r>
            <a:r>
              <a:rPr lang="en-US" dirty="0">
                <a:ea typeface="+mn-lt"/>
                <a:cs typeface="+mn-lt"/>
              </a:rPr>
              <a:t> ca </a:t>
            </a:r>
            <a:r>
              <a:rPr lang="en-US" err="1">
                <a:ea typeface="+mn-lt"/>
                <a:cs typeface="+mn-lt"/>
              </a:rPr>
              <a:t>activitatea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predare-învățare-evaluare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corespunzătoare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competențelor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și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conținuturile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aferente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să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aibă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în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vedere</a:t>
            </a:r>
            <a:r>
              <a:rPr lang="en-US" dirty="0">
                <a:ea typeface="+mn-lt"/>
                <a:cs typeface="+mn-lt"/>
              </a:rPr>
              <a:t> o </a:t>
            </a:r>
            <a:r>
              <a:rPr lang="en-US" err="1">
                <a:ea typeface="+mn-lt"/>
                <a:cs typeface="+mn-lt"/>
              </a:rPr>
              <a:t>versiune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corespunzătoare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contextului</a:t>
            </a:r>
            <a:r>
              <a:rPr lang="en-US" dirty="0">
                <a:ea typeface="+mn-lt"/>
                <a:cs typeface="+mn-lt"/>
              </a:rPr>
              <a:t> din </a:t>
            </a:r>
            <a:r>
              <a:rPr lang="en-US" err="1">
                <a:ea typeface="+mn-lt"/>
                <a:cs typeface="+mn-lt"/>
              </a:rPr>
              <a:t>unitatea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învățământ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liceal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în</a:t>
            </a:r>
            <a:r>
              <a:rPr lang="en-US" dirty="0">
                <a:ea typeface="+mn-lt"/>
                <a:cs typeface="+mn-lt"/>
              </a:rPr>
              <a:t> care </a:t>
            </a:r>
            <a:r>
              <a:rPr lang="en-US" err="1">
                <a:ea typeface="+mn-lt"/>
                <a:cs typeface="+mn-lt"/>
              </a:rPr>
              <a:t>studiază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elevii</a:t>
            </a:r>
            <a:r>
              <a:rPr lang="en-US" dirty="0">
                <a:ea typeface="+mn-lt"/>
                <a:cs typeface="+mn-lt"/>
              </a:rPr>
              <a:t>.</a:t>
            </a: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501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9BCDAA1-976C-4D75-9584-8C34460D6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835025"/>
            <a:ext cx="10528300" cy="53419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ro-RO" b="1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t-BR" b="1" dirty="0">
                <a:ea typeface="+mn-lt"/>
                <a:cs typeface="+mn-lt"/>
              </a:rPr>
              <a:t>2. B. Exemple de </a:t>
            </a:r>
            <a:r>
              <a:rPr lang="pt-BR" b="1" err="1">
                <a:ea typeface="+mn-lt"/>
                <a:cs typeface="+mn-lt"/>
              </a:rPr>
              <a:t>metode</a:t>
            </a:r>
            <a:r>
              <a:rPr lang="pt-BR" b="1" dirty="0">
                <a:ea typeface="+mn-lt"/>
                <a:cs typeface="+mn-lt"/>
              </a:rPr>
              <a:t> </a:t>
            </a:r>
            <a:r>
              <a:rPr lang="pt-BR" b="1" err="1">
                <a:ea typeface="+mn-lt"/>
                <a:cs typeface="+mn-lt"/>
              </a:rPr>
              <a:t>aplicate</a:t>
            </a:r>
            <a:r>
              <a:rPr lang="pt-BR" b="1" dirty="0">
                <a:ea typeface="+mn-lt"/>
                <a:cs typeface="+mn-lt"/>
              </a:rPr>
              <a:t> </a:t>
            </a:r>
            <a:r>
              <a:rPr lang="pt-BR" b="1" err="1">
                <a:ea typeface="+mn-lt"/>
                <a:cs typeface="+mn-lt"/>
              </a:rPr>
              <a:t>pentru</a:t>
            </a:r>
            <a:r>
              <a:rPr lang="pt-BR" b="1" dirty="0">
                <a:ea typeface="+mn-lt"/>
                <a:cs typeface="+mn-lt"/>
              </a:rPr>
              <a:t> </a:t>
            </a:r>
            <a:r>
              <a:rPr lang="pt-BR" b="1" err="1">
                <a:ea typeface="+mn-lt"/>
                <a:cs typeface="+mn-lt"/>
              </a:rPr>
              <a:t>evaluarea</a:t>
            </a:r>
            <a:r>
              <a:rPr lang="pt-BR" b="1" dirty="0">
                <a:ea typeface="+mn-lt"/>
                <a:cs typeface="+mn-lt"/>
              </a:rPr>
              <a:t> </a:t>
            </a:r>
            <a:r>
              <a:rPr lang="pt-BR" b="1" err="1">
                <a:ea typeface="+mn-lt"/>
                <a:cs typeface="+mn-lt"/>
              </a:rPr>
              <a:t>inițială</a:t>
            </a:r>
            <a:endParaRPr lang="ro-RO" err="1">
              <a:ea typeface="+mn-lt"/>
              <a:cs typeface="+mn-lt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err="1">
                <a:ea typeface="+mn-lt"/>
                <a:cs typeface="+mn-lt"/>
              </a:rPr>
              <a:t>exemple</a:t>
            </a:r>
            <a:r>
              <a:rPr lang="en-US" dirty="0">
                <a:ea typeface="+mn-lt"/>
                <a:cs typeface="+mn-lt"/>
              </a:rPr>
              <a:t> de teste</a:t>
            </a:r>
            <a:r>
              <a:rPr lang="ro-RO" dirty="0">
                <a:ea typeface="+mn-lt"/>
                <a:cs typeface="+mn-lt"/>
              </a:rPr>
              <a:t>, </a:t>
            </a:r>
            <a:r>
              <a:rPr lang="en-US" dirty="0">
                <a:ea typeface="+mn-lt"/>
                <a:cs typeface="+mn-lt"/>
              </a:rPr>
              <a:t>ca </a:t>
            </a:r>
            <a:r>
              <a:rPr lang="en-US" err="1">
                <a:ea typeface="+mn-lt"/>
                <a:cs typeface="+mn-lt"/>
              </a:rPr>
              <a:t>instrumente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ce</a:t>
            </a:r>
            <a:r>
              <a:rPr lang="en-US" dirty="0">
                <a:ea typeface="+mn-lt"/>
                <a:cs typeface="+mn-lt"/>
              </a:rPr>
              <a:t> pot fi </a:t>
            </a:r>
            <a:r>
              <a:rPr lang="en-US" err="1">
                <a:ea typeface="+mn-lt"/>
                <a:cs typeface="+mn-lt"/>
              </a:rPr>
              <a:t>utilizate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în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cadrul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unor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metode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tradiționale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evaluare</a:t>
            </a:r>
            <a:r>
              <a:rPr lang="ro-RO" dirty="0">
                <a:ea typeface="+mn-lt"/>
                <a:cs typeface="+mn-lt"/>
              </a:rPr>
              <a:t> (itemii corespunz</a:t>
            </a:r>
            <a:r>
              <a:rPr lang="ro-RO">
                <a:ea typeface="+mn-lt"/>
                <a:cs typeface="+mn-lt"/>
              </a:rPr>
              <a:t>ători și baremul de evaluare și de  notare</a:t>
            </a:r>
            <a:r>
              <a:rPr lang="en-US">
                <a:ea typeface="+mn-lt"/>
                <a:cs typeface="+mn-lt"/>
              </a:rPr>
              <a:t>, precum și unele propuneri de activități remediale</a:t>
            </a:r>
            <a:r>
              <a:rPr lang="ro-RO">
                <a:ea typeface="+mn-lt"/>
                <a:cs typeface="+mn-lt"/>
              </a:rPr>
              <a:t>): probă scrisă, </a:t>
            </a:r>
            <a:r>
              <a:rPr lang="ro-RO" dirty="0">
                <a:ea typeface="+mn-lt"/>
                <a:cs typeface="+mn-lt"/>
              </a:rPr>
              <a:t>probă practică; </a:t>
            </a:r>
            <a:r>
              <a:rPr lang="en-US" dirty="0">
                <a:ea typeface="+mn-lt"/>
                <a:cs typeface="+mn-lt"/>
              </a:rPr>
              <a:t> </a:t>
            </a:r>
            <a:endParaRPr lang="ro-RO" dirty="0">
              <a:ea typeface="+mn-lt"/>
              <a:cs typeface="+mn-lt"/>
            </a:endParaRPr>
          </a:p>
          <a:p>
            <a:pPr algn="just">
              <a:spcBef>
                <a:spcPts val="1200"/>
              </a:spcBef>
              <a:buFont typeface="Arial"/>
              <a:buChar char="•"/>
            </a:pPr>
            <a:r>
              <a:rPr lang="en-US" err="1">
                <a:ea typeface="+mn-lt"/>
                <a:cs typeface="+mn-lt"/>
              </a:rPr>
              <a:t>exemple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aplicare</a:t>
            </a:r>
            <a:r>
              <a:rPr lang="en-US" dirty="0">
                <a:ea typeface="+mn-lt"/>
                <a:cs typeface="+mn-lt"/>
              </a:rPr>
              <a:t> a </a:t>
            </a:r>
            <a:r>
              <a:rPr lang="en-US" err="1">
                <a:ea typeface="+mn-lt"/>
                <a:cs typeface="+mn-lt"/>
              </a:rPr>
              <a:t>unor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metode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moderne</a:t>
            </a:r>
            <a:r>
              <a:rPr lang="ro-RO" dirty="0">
                <a:ea typeface="+mn-lt"/>
                <a:cs typeface="+mn-lt"/>
              </a:rPr>
              <a:t> de evaluare (proiect, turul galeriei, hărți conceptuale etc.);</a:t>
            </a:r>
            <a:endParaRPr lang="en-US" dirty="0"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ro-RO" b="1" dirty="0">
                <a:ea typeface="+mn-lt"/>
                <a:cs typeface="+mn-lt"/>
              </a:rPr>
              <a:t>2.C. </a:t>
            </a:r>
            <a:r>
              <a:rPr lang="pt-BR" b="1" dirty="0">
                <a:ea typeface="+mn-lt"/>
                <a:cs typeface="+mn-lt"/>
              </a:rPr>
              <a:t>Exemple de </a:t>
            </a:r>
            <a:r>
              <a:rPr lang="pt-BR" b="1" err="1">
                <a:ea typeface="+mn-lt"/>
                <a:cs typeface="+mn-lt"/>
              </a:rPr>
              <a:t>cerințe</a:t>
            </a:r>
            <a:r>
              <a:rPr lang="pt-BR" b="1" dirty="0">
                <a:ea typeface="+mn-lt"/>
                <a:cs typeface="+mn-lt"/>
              </a:rPr>
              <a:t> </a:t>
            </a:r>
            <a:r>
              <a:rPr lang="pt-BR" b="1" err="1">
                <a:ea typeface="+mn-lt"/>
                <a:cs typeface="+mn-lt"/>
              </a:rPr>
              <a:t>pentru</a:t>
            </a:r>
            <a:r>
              <a:rPr lang="pt-BR" b="1" dirty="0">
                <a:ea typeface="+mn-lt"/>
                <a:cs typeface="+mn-lt"/>
              </a:rPr>
              <a:t> </a:t>
            </a:r>
            <a:r>
              <a:rPr lang="pt-BR" b="1" err="1">
                <a:ea typeface="+mn-lt"/>
                <a:cs typeface="+mn-lt"/>
              </a:rPr>
              <a:t>realizarea</a:t>
            </a:r>
            <a:r>
              <a:rPr lang="pt-BR" b="1" dirty="0">
                <a:ea typeface="+mn-lt"/>
                <a:cs typeface="+mn-lt"/>
              </a:rPr>
              <a:t> </a:t>
            </a:r>
            <a:r>
              <a:rPr lang="pt-BR" b="1" err="1">
                <a:ea typeface="+mn-lt"/>
                <a:cs typeface="+mn-lt"/>
              </a:rPr>
              <a:t>evaluării</a:t>
            </a:r>
            <a:r>
              <a:rPr lang="pt-BR" b="1" dirty="0">
                <a:ea typeface="+mn-lt"/>
                <a:cs typeface="+mn-lt"/>
              </a:rPr>
              <a:t> </a:t>
            </a:r>
            <a:r>
              <a:rPr lang="pt-BR" b="1" err="1">
                <a:ea typeface="+mn-lt"/>
                <a:cs typeface="+mn-lt"/>
              </a:rPr>
              <a:t>inițiale</a:t>
            </a:r>
            <a:endParaRPr lang="ro-RO" err="1">
              <a:ea typeface="+mn-lt"/>
              <a:cs typeface="+mn-lt"/>
            </a:endParaRPr>
          </a:p>
          <a:p>
            <a:pPr algn="just">
              <a:spcBef>
                <a:spcPts val="1200"/>
              </a:spcBef>
              <a:buFont typeface="Arial"/>
              <a:buChar char="•"/>
            </a:pPr>
            <a:r>
              <a:rPr lang="en-US" err="1">
                <a:ea typeface="+mn-lt"/>
                <a:cs typeface="+mn-lt"/>
              </a:rPr>
              <a:t>unele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exemple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itemi</a:t>
            </a:r>
            <a:r>
              <a:rPr lang="en-US" dirty="0">
                <a:ea typeface="+mn-lt"/>
                <a:cs typeface="+mn-lt"/>
              </a:rPr>
              <a:t> de </a:t>
            </a:r>
            <a:r>
              <a:rPr lang="en-US" err="1">
                <a:ea typeface="+mn-lt"/>
                <a:cs typeface="+mn-lt"/>
              </a:rPr>
              <a:t>diferite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tipuri</a:t>
            </a:r>
            <a:r>
              <a:rPr lang="ro-RO" dirty="0">
                <a:ea typeface="+mn-lt"/>
                <a:cs typeface="+mn-lt"/>
              </a:rPr>
              <a:t> (nivel de cunoaștere, nivel de aplicare, nivel de raționament), care pot fi integrate în teste de evaluare inițială</a:t>
            </a:r>
            <a:r>
              <a:rPr lang="en-US" dirty="0">
                <a:ea typeface="+mn-lt"/>
                <a:cs typeface="+mn-lt"/>
              </a:rPr>
              <a:t>.</a:t>
            </a:r>
            <a:endParaRPr lang="ro-RO" dirty="0">
              <a:ea typeface="+mn-lt"/>
              <a:cs typeface="+mn-lt"/>
            </a:endParaRPr>
          </a:p>
          <a:p>
            <a:pPr marL="0" indent="0">
              <a:buNone/>
            </a:pPr>
            <a:endParaRPr lang="ro-R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563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44F2F11-076C-42CD-BF1E-2EBA41F48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125"/>
            <a:ext cx="10515600" cy="52276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>
              <a:spcBef>
                <a:spcPts val="1200"/>
              </a:spcBef>
            </a:pPr>
            <a:r>
              <a:rPr lang="ro-RO" b="1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Secțiunea 3. Construirea noilor achiziții</a:t>
            </a:r>
            <a:endParaRPr lang="ro-RO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b="1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r>
              <a:rPr lang="en-US" err="1">
                <a:ea typeface="+mn-lt"/>
                <a:cs typeface="+mn-lt"/>
              </a:rPr>
              <a:t>Fiind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primul</a:t>
            </a:r>
            <a:r>
              <a:rPr lang="en-US" dirty="0">
                <a:ea typeface="+mn-lt"/>
                <a:cs typeface="+mn-lt"/>
              </a:rPr>
              <a:t> an </a:t>
            </a:r>
            <a:r>
              <a:rPr lang="en-US" err="1">
                <a:ea typeface="+mn-lt"/>
                <a:cs typeface="+mn-lt"/>
              </a:rPr>
              <a:t>în</a:t>
            </a:r>
            <a:r>
              <a:rPr lang="en-US" dirty="0">
                <a:ea typeface="+mn-lt"/>
                <a:cs typeface="+mn-lt"/>
              </a:rPr>
              <a:t> care </a:t>
            </a:r>
            <a:r>
              <a:rPr lang="en-US" err="1">
                <a:ea typeface="+mn-lt"/>
                <a:cs typeface="+mn-lt"/>
              </a:rPr>
              <a:t>programa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școlară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pentru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clasa</a:t>
            </a:r>
            <a:r>
              <a:rPr lang="en-US" dirty="0">
                <a:ea typeface="+mn-lt"/>
                <a:cs typeface="+mn-lt"/>
              </a:rPr>
              <a:t> a IX-a </a:t>
            </a:r>
            <a:r>
              <a:rPr lang="en-US">
                <a:ea typeface="+mn-lt"/>
                <a:cs typeface="+mn-lt"/>
              </a:rPr>
              <a:t>se adresează unor elevi care au studiat în gimnaziu disciplina informatică și TIC,  se recomandă ca proiectarea demersului didactic ce vizează formarea competențelor specifice să urmărească </a:t>
            </a:r>
            <a:r>
              <a:rPr lang="en-US" b="1">
                <a:ea typeface="+mn-lt"/>
                <a:cs typeface="+mn-lt"/>
              </a:rPr>
              <a:t>valorificarea achizițiilor elevilor de pe </a:t>
            </a:r>
            <a:r>
              <a:rPr lang="en-US" b="1" err="1">
                <a:ea typeface="+mn-lt"/>
                <a:cs typeface="+mn-lt"/>
              </a:rPr>
              <a:t>parcursul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ciclului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err="1">
                <a:ea typeface="+mn-lt"/>
                <a:cs typeface="+mn-lt"/>
              </a:rPr>
              <a:t>gimnazial</a:t>
            </a:r>
            <a:r>
              <a:rPr lang="ro-RO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r>
              <a:rPr lang="en-US">
                <a:ea typeface="+mn-lt"/>
                <a:cs typeface="+mn-lt"/>
              </a:rPr>
              <a:t>Profesorul va avea în vedere </a:t>
            </a:r>
            <a:r>
              <a:rPr lang="en-US" b="1">
                <a:ea typeface="+mn-lt"/>
                <a:cs typeface="+mn-lt"/>
              </a:rPr>
              <a:t>consolidarea achizițiilor din gimnaziu prin reluarea unor elemente de conținut la un nivel de abordare corespunzător vârstei</a:t>
            </a:r>
            <a:r>
              <a:rPr lang="en-US">
                <a:ea typeface="+mn-lt"/>
                <a:cs typeface="+mn-lt"/>
              </a:rPr>
              <a:t>, în clasa a IX-a. Acestea vor fi </a:t>
            </a:r>
            <a:r>
              <a:rPr lang="en-US" b="1">
                <a:ea typeface="+mn-lt"/>
                <a:cs typeface="+mn-lt"/>
              </a:rPr>
              <a:t>reformulate în noi contexte de învățare</a:t>
            </a:r>
            <a:r>
              <a:rPr lang="en-US">
                <a:ea typeface="+mn-lt"/>
                <a:cs typeface="+mn-lt"/>
              </a:rPr>
              <a:t> și se va stabili modul de valorificare, completare și fuzionare a competențelor și conținuturilor din anii precedenți cu elementele componente din anul în curs. </a:t>
            </a:r>
            <a:endParaRPr lang="ro-RO"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endParaRPr lang="ro-RO" dirty="0">
              <a:ea typeface="+mn-lt"/>
              <a:cs typeface="+mn-lt"/>
            </a:endParaRPr>
          </a:p>
          <a:p>
            <a:endParaRPr lang="ro-RO" dirty="0">
              <a:cs typeface="Calibri"/>
            </a:endParaRPr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1DBF7E5F-8E01-4090-A93F-1D8B55D2674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o-RO"/>
              <a:t>Clic pentru a adăuga text</a:t>
            </a:r>
          </a:p>
        </p:txBody>
      </p:sp>
    </p:spTree>
    <p:extLst>
      <p:ext uri="{BB962C8B-B14F-4D97-AF65-F5344CB8AC3E}">
        <p14:creationId xmlns:p14="http://schemas.microsoft.com/office/powerpoint/2010/main" val="21632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CE570E5-3E12-40FF-BEFC-8B1AD27E0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873125"/>
            <a:ext cx="10756900" cy="49482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ro-RO" b="1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r>
              <a:rPr lang="en-US">
                <a:ea typeface="+mn-lt"/>
                <a:cs typeface="+mn-lt"/>
              </a:rPr>
              <a:t>La clasele cu specializarea matematică- informatică sau știine ale naturii se recomandă elaborarea programelor în pseudocod, dar și implementarea programelor în limbaj de programare, pentru valorificarea competențelor formate în gimnaziu și pentru asigurarea continuității învățării.</a:t>
            </a:r>
            <a:endParaRPr lang="ro-RO">
              <a:ea typeface="+mn-lt"/>
              <a:cs typeface="+mn-lt"/>
            </a:endParaRPr>
          </a:p>
          <a:p>
            <a:pPr algn="just">
              <a:spcBef>
                <a:spcPts val="1200"/>
              </a:spcBef>
            </a:pPr>
            <a:endParaRPr lang="ro-RO" dirty="0"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r>
              <a:rPr lang="ro-RO" dirty="0">
                <a:ea typeface="+mn-lt"/>
                <a:cs typeface="+mn-lt"/>
              </a:rPr>
              <a:t>Se recomandă a</a:t>
            </a:r>
            <a:r>
              <a:rPr lang="en-US" err="1">
                <a:ea typeface="+mn-lt"/>
                <a:cs typeface="+mn-lt"/>
              </a:rPr>
              <a:t>rgumentarea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utilizării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pseudocodului</a:t>
            </a:r>
            <a:r>
              <a:rPr lang="en-US" dirty="0">
                <a:ea typeface="+mn-lt"/>
                <a:cs typeface="+mn-lt"/>
              </a:rPr>
              <a:t> ca </a:t>
            </a:r>
            <a:r>
              <a:rPr lang="en-US">
                <a:ea typeface="+mn-lt"/>
                <a:cs typeface="+mn-lt"/>
              </a:rPr>
              <a:t>o formă de reprezentare a unui algoritm independentă de tehnologia/limbajul de programare utilizat,ca punct de pornire pentru discuții în cadrul unui proiect complex</a:t>
            </a:r>
            <a:r>
              <a:rPr lang="ro-RO">
                <a:ea typeface="+mn-lt"/>
                <a:cs typeface="+mn-lt"/>
              </a:rPr>
              <a:t>. </a:t>
            </a:r>
            <a:endParaRPr lang="ro-RO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893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40A5F7E-8658-46F7-B5B9-3DF79B7E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>
                <a:cs typeface="Calibri Light"/>
              </a:rPr>
              <a:t>PLANURI- CADRU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FC14CA5-473E-4D5B-97D8-C9C036955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P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lanuri - cadru pentru învățământul gimnazial</a:t>
            </a:r>
            <a:r>
              <a:rPr lang="ro-RO" i="1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aprobate</a:t>
            </a:r>
            <a:r>
              <a:rPr lang="ro-RO" i="1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 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prin OMENCS nr. 3590/5.04.2016,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 cu 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rbel"/>
              </a:rPr>
              <a:t>modific</a:t>
            </a:r>
            <a:r>
              <a:rPr lang="ro-RO" dirty="0" err="1">
                <a:solidFill>
                  <a:schemeClr val="accent6">
                    <a:lumMod val="50000"/>
                  </a:schemeClr>
                </a:solidFill>
                <a:latin typeface="Corbel"/>
              </a:rPr>
              <a:t>ările</a:t>
            </a:r>
            <a:r>
              <a:rPr lang="ro-RO" dirty="0">
                <a:solidFill>
                  <a:schemeClr val="accent6">
                    <a:lumMod val="50000"/>
                  </a:schemeClr>
                </a:solidFill>
                <a:latin typeface="Corbel"/>
              </a:rPr>
              <a:t> și completările ulterioare (OMEN nr. 4221/1.08.2018 care modifică anexa (opționalul integrat nu mai este obligatoriu)</a:t>
            </a:r>
            <a:endParaRPr lang="ro-R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6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2356</Words>
  <Application>Microsoft Office PowerPoint</Application>
  <PresentationFormat>Ecran lat</PresentationFormat>
  <Paragraphs>130</Paragraphs>
  <Slides>30</Slides>
  <Notes>0</Notes>
  <HiddenSlides>1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30</vt:i4>
      </vt:variant>
    </vt:vector>
  </HeadingPairs>
  <TitlesOfParts>
    <vt:vector size="37" baseType="lpstr">
      <vt:lpstr>Arial</vt:lpstr>
      <vt:lpstr>Arial,Sans-Serif</vt:lpstr>
      <vt:lpstr>Calibri</vt:lpstr>
      <vt:lpstr>Calibri Light</vt:lpstr>
      <vt:lpstr>Corbel</vt:lpstr>
      <vt:lpstr>Wingdings,Sans-Serif</vt:lpstr>
      <vt:lpstr>Temă Office</vt:lpstr>
      <vt:lpstr>CONSFATUIREA PROFESORILOR DIN BUCUREȘTI </vt:lpstr>
      <vt:lpstr>REPERE METODOLOGICE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PLANURI- CADRU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ATESTAT INFORMATICA</vt:lpstr>
      <vt:lpstr>Prezentare PowerPoint</vt:lpstr>
      <vt:lpstr>CENTRUL DE EXCELENȚĂ ÎN PROGRAMARE</vt:lpstr>
      <vt:lpstr>BAZA DE DATE PROFESORI 2021</vt:lpstr>
      <vt:lpstr>Fișe de lucru T.I.C.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/>
  <cp:lastModifiedBy/>
  <cp:revision>210</cp:revision>
  <dcterms:created xsi:type="dcterms:W3CDTF">2012-08-15T22:34:51Z</dcterms:created>
  <dcterms:modified xsi:type="dcterms:W3CDTF">2021-09-15T09:32:20Z</dcterms:modified>
</cp:coreProperties>
</file>